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2" r:id="rId4"/>
    <p:sldId id="285" r:id="rId5"/>
    <p:sldId id="287" r:id="rId6"/>
    <p:sldId id="284" r:id="rId7"/>
    <p:sldId id="267" r:id="rId8"/>
    <p:sldId id="269" r:id="rId9"/>
    <p:sldId id="268" r:id="rId10"/>
    <p:sldId id="279" r:id="rId11"/>
    <p:sldId id="283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-online.ru/" TargetMode="External"/><Relationship Id="rId2" Type="http://schemas.openxmlformats.org/officeDocument/2006/relationships/hyperlink" Target="mailto:noreply@biblio-online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rt.usurt.ru/" TargetMode="Externa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culture6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1071546"/>
            <a:ext cx="4500562" cy="1714512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  <a:t>День библиотеки</a:t>
            </a:r>
            <a:endParaRPr lang="ru-RU" b="1" dirty="0">
              <a:solidFill>
                <a:srgbClr val="C00000"/>
              </a:solidFill>
              <a:latin typeface="Arno Pro Displa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-1200000">
            <a:off x="4073189" y="4512663"/>
            <a:ext cx="1940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no Pro Display" pitchFamily="18" charset="0"/>
              </a:rPr>
              <a:t>           2020  года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 rot="960000">
            <a:off x="2244929" y="4448278"/>
            <a:ext cx="2040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no Pro Display" pitchFamily="18" charset="0"/>
              </a:rPr>
              <a:t> 4  сентября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579534375_37-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1"/>
            <a:ext cx="9715535" cy="72866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928670"/>
            <a:ext cx="7215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Arno Pro Display" pitchFamily="18" charset="0"/>
              </a:rPr>
              <a:t>Регистрируйтесь в ЭБС!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143116"/>
            <a:ext cx="9215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no Pro Display" pitchFamily="18" charset="0"/>
              </a:rPr>
              <a:t>Учитесь  по  новым  учебникам!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  <a:t>Новые учебники для первокурсников</a:t>
            </a:r>
            <a:endParaRPr lang="ru-RU" dirty="0"/>
          </a:p>
        </p:txBody>
      </p:sp>
      <p:sp>
        <p:nvSpPr>
          <p:cNvPr id="24578" name="AutoShape 2" descr="РУССКИЙ ЯЗЫК И КУЛЬТУРА РЕЧИ. СЕМНАДЦАТЬ ПРАКТИЧЕСКИХ ЗАНЯТИЙ 2-е изд., испр. и доп. Учебное пособие для СПО, купить, продажа, заказ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РУССКИЙ ЯЗЫК И КУЛЬТУРА РЕЧИ. СЕМНАДЦАТЬ ПРАКТИЧЕСКИХ ЗАНЯТИЙ 2-е изд., испр. и доп. Учебное пособие для СПО, купить, продажа, заказ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3" name="Picture 7" descr="Лисичкин В.Т., Соловейчик И.Л. - Математика в задачах с решения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1695450" cy="2609851"/>
          </a:xfrm>
          <a:prstGeom prst="rect">
            <a:avLst/>
          </a:prstGeom>
          <a:noFill/>
        </p:spPr>
      </p:pic>
      <p:pic>
        <p:nvPicPr>
          <p:cNvPr id="24584" name="Picture 8" descr="C:\Documents and Settings\User\Рабочий стол\2F504A69-85BE-4D26-AC1D-E31B2BEA89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428868"/>
            <a:ext cx="2266950" cy="3543300"/>
          </a:xfrm>
          <a:prstGeom prst="rect">
            <a:avLst/>
          </a:prstGeom>
          <a:noFill/>
        </p:spPr>
      </p:pic>
      <p:pic>
        <p:nvPicPr>
          <p:cNvPr id="24585" name="Picture 9" descr="C:\Documents and Settings\User\Рабочий стол\9304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929066"/>
            <a:ext cx="1785950" cy="2804502"/>
          </a:xfrm>
          <a:prstGeom prst="rect">
            <a:avLst/>
          </a:prstGeom>
          <a:noFill/>
        </p:spPr>
      </p:pic>
      <p:pic>
        <p:nvPicPr>
          <p:cNvPr id="24586" name="Picture 10" descr="C:\Documents and Settings\User\Рабочий стол\A4A3A26D-6371-442D-8781-A9FB137B4C8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214422"/>
            <a:ext cx="2011869" cy="3143272"/>
          </a:xfrm>
          <a:prstGeom prst="rect">
            <a:avLst/>
          </a:prstGeom>
          <a:noFill/>
        </p:spPr>
      </p:pic>
      <p:pic>
        <p:nvPicPr>
          <p:cNvPr id="24589" name="Picture 13" descr="C:\Documents and Settings\User\Рабочий стол\54038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1" y="1357298"/>
            <a:ext cx="1762137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107154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  <a:latin typeface="Arno Pro Display" pitchFamily="18" charset="0"/>
              </a:rPr>
              <a:t>                        </a:t>
            </a:r>
            <a:r>
              <a:rPr lang="ru-RU" sz="3200" b="1" dirty="0" smtClean="0">
                <a:solidFill>
                  <a:srgbClr val="C00000"/>
                </a:solidFill>
                <a:latin typeface="Arno Pro Display" pitchFamily="18" charset="0"/>
              </a:rPr>
              <a:t>Регистрация  в ЭБС «ЮРАЙТ»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70C0"/>
                </a:solidFill>
                <a:latin typeface="Arno Pro Display" pitchFamily="18" charset="0"/>
              </a:rPr>
              <a:t>В правом верхнем углу экрана нажмите  </a:t>
            </a:r>
            <a:br>
              <a:rPr lang="ru-RU" sz="2400" b="1" dirty="0" smtClean="0">
                <a:solidFill>
                  <a:srgbClr val="0070C0"/>
                </a:solidFill>
                <a:latin typeface="Arno Pro Display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no Pro Display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Arno Pro Display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no Pro Display" pitchFamily="18" charset="0"/>
              </a:rPr>
              <a:t>Открывается экран регистрационной формы, на котором необходимо выбрать </a:t>
            </a:r>
            <a:r>
              <a:rPr lang="ru-RU" sz="3200" b="1" dirty="0" smtClean="0">
                <a:solidFill>
                  <a:srgbClr val="0070C0"/>
                </a:solidFill>
                <a:latin typeface="Arno Pro Display" pitchFamily="18" charset="0"/>
              </a:rPr>
              <a:t>тип учётной записи </a:t>
            </a:r>
            <a:br>
              <a:rPr lang="ru-RU" sz="3200" b="1" dirty="0" smtClean="0">
                <a:solidFill>
                  <a:srgbClr val="0070C0"/>
                </a:solidFill>
                <a:latin typeface="Arno Pro Display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Arno Pro Display" pitchFamily="18" charset="0"/>
              </a:rPr>
              <a:t>                                             </a:t>
            </a:r>
            <a:r>
              <a:rPr lang="ru-RU" sz="3200" b="1" dirty="0" smtClean="0">
                <a:solidFill>
                  <a:srgbClr val="C00000"/>
                </a:solidFill>
                <a:latin typeface="Arno Pro Display" pitchFamily="18" charset="0"/>
              </a:rPr>
              <a:t>Студент  </a:t>
            </a:r>
            <a:r>
              <a:rPr lang="ru-RU" sz="2400" b="1" dirty="0" smtClean="0">
                <a:solidFill>
                  <a:srgbClr val="0070C0"/>
                </a:solidFill>
                <a:latin typeface="Arno Pro Display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Arno Pro Display" pitchFamily="18" charset="0"/>
              </a:rPr>
            </a:br>
            <a:endParaRPr lang="ru-RU" sz="2400" b="1" dirty="0">
              <a:solidFill>
                <a:srgbClr val="0070C0"/>
              </a:solidFill>
              <a:latin typeface="Arno Pro Displa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428736"/>
            <a:ext cx="164307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Screenshot_18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5852" y="3714752"/>
            <a:ext cx="6483033" cy="27092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71538" y="-1214469"/>
            <a:ext cx="765655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После выбора типа учетной записи Вам необходимо ввести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2400" b="1" dirty="0" smtClean="0"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Е-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, ФИО и организацию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no Pro Displa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В  поле «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» вводится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E-mail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, который будет использоваться  в  качестве логина  для  входа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Displa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Times New Roman" pitchFamily="18" charset="0"/>
                <a:cs typeface="Times New Roman" pitchFamily="18" charset="0"/>
              </a:rPr>
              <a:t>Укажите дополнительную информацию о себе: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Displa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Times New Roman" pitchFamily="18" charset="0"/>
                <a:cs typeface="Times New Roman" pitchFamily="18" charset="0"/>
              </a:rPr>
              <a:t>фамилия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Displa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Times New Roman" pitchFamily="18" charset="0"/>
                <a:cs typeface="Times New Roman" pitchFamily="18" charset="0"/>
              </a:rPr>
              <a:t>имя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Displa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Times New Roman" pitchFamily="18" charset="0"/>
                <a:cs typeface="Times New Roman" pitchFamily="18" charset="0"/>
              </a:rPr>
              <a:t>отчество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Display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857628"/>
            <a:ext cx="6000792" cy="271464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-357214"/>
            <a:ext cx="9144000" cy="34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В строке «ВУЗ» нужно выбрать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Times New Roman" pitchFamily="18" charset="0"/>
                <a:cs typeface="Times New Roman" pitchFamily="18" charset="0"/>
              </a:rPr>
              <a:t>                                       принадлежность  к организации из списка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Displa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Стоит указывать: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Displa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no Pro Display" pitchFamily="18" charset="0"/>
                <a:ea typeface="Times New Roman" pitchFamily="18" charset="0"/>
                <a:cs typeface="Times New Roman" pitchFamily="18" charset="0"/>
              </a:rPr>
              <a:t>                     Уральский государственный университет путей сообщения</a:t>
            </a:r>
            <a:r>
              <a:rPr lang="ru-RU" sz="2400" b="1" dirty="0" smtClean="0">
                <a:solidFill>
                  <a:srgbClr val="0070C0"/>
                </a:solidFill>
                <a:latin typeface="Arno Pro Display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(в качестве «головного» вуза)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no Pro Display" pitchFamily="18" charset="0"/>
                <a:ea typeface="Times New Roman" pitchFamily="18" charset="0"/>
                <a:cs typeface="Times New Roman" pitchFamily="18" charset="0"/>
              </a:rPr>
              <a:t>Курганский институт железнодорожного транспорта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(подразделение)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Display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8011" t="12406" r="14864" b="15295"/>
          <a:stretch>
            <a:fillRect/>
          </a:stretch>
        </p:blipFill>
        <p:spPr bwMode="auto">
          <a:xfrm>
            <a:off x="1571604" y="3214686"/>
            <a:ext cx="578647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857356" y="428604"/>
            <a:ext cx="72866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no Pro Display" pitchFamily="18" charset="0"/>
                <a:ea typeface="Times New Roman" pitchFamily="18" charset="0"/>
                <a:cs typeface="Times New Roman" pitchFamily="18" charset="0"/>
              </a:rPr>
              <a:t>Для завершения процедуры регистрации                                      пользователь должен согласиться                                                                             с  лицензионным (пользовательским) соглашением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no Pro Display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71471" y="2000240"/>
            <a:ext cx="82868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Для успешной регистрации  нажмите на кнопку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«регистрация»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no Pro Displa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После завершения регистрации на экране появляется системное сообщение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Display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00438"/>
            <a:ext cx="5657850" cy="293941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428604"/>
            <a:ext cx="76438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Практически  мгновенно  на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аш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e-mail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  поступает  письмо                       от отправителя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18B0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  <a:hlinkClick r:id="rId2"/>
              </a:rPr>
              <a:t>noreply@biblio-online.ru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с  темой «Подтверждение регистрации на сайте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18B0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  <a:hlinkClick r:id="rId3"/>
              </a:rPr>
              <a:t>biblio-online.ru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no Pro Display" pitchFamily="18" charset="0"/>
            </a:endParaRPr>
          </a:p>
        </p:txBody>
      </p:sp>
      <p:pic>
        <p:nvPicPr>
          <p:cNvPr id="4" name="Рисунок 3" descr="Screenshot_189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85918" y="1714488"/>
            <a:ext cx="5635307" cy="235902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28596" y="4143380"/>
            <a:ext cx="84296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Почтовые сервисы  и серверы не всегда пропускают автоматически сформированные письма.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Если Вы  не видите письма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в  папке «входящие»,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проверьте папки «спам» или «нежелательная почта»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В  письме нажмите на кнопку «подтвердить  регистрацию» или                    на ссылку  под  кнопкой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Сайт откроется  в  новой вкладке браузера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Displa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500042"/>
            <a:ext cx="8429684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Пользователь, не подтвердивший регистрацию переходом по ссылке не сможет авторизоваться на сайте электронной библиотеки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Попытка авторизации будет приводить к ошибке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Displa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Times New Roman" pitchFamily="18" charset="0"/>
                <a:cs typeface="Times New Roman" pitchFamily="18" charset="0"/>
              </a:rPr>
              <a:t>Поздравляем!  Ваша регистрация на сайте ЭБС завершена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o Pro Display" pitchFamily="18" charset="0"/>
                <a:ea typeface="Times New Roman" pitchFamily="18" charset="0"/>
                <a:cs typeface="Times New Roman" pitchFamily="18" charset="0"/>
              </a:rPr>
              <a:t>Теперь Вы можете пользоваться дополнительными сервисами                                  и настройками в Личном Кабинете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no Pro Display" pitchFamily="18" charset="0"/>
            </a:endParaRPr>
          </a:p>
        </p:txBody>
      </p:sp>
      <p:pic>
        <p:nvPicPr>
          <p:cNvPr id="4" name="Рисунок 3" descr="Screenshot_19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38" y="3714752"/>
            <a:ext cx="7215238" cy="29289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579534375_37-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1"/>
            <a:ext cx="9715535" cy="72866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928670"/>
            <a:ext cx="7215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  <a:t> 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85728"/>
            <a:ext cx="92155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no Pro Display" pitchFamily="18" charset="0"/>
              </a:rPr>
              <a:t>Свои вопросы, </a:t>
            </a:r>
            <a:endParaRPr lang="en-US" sz="3200" b="1" dirty="0" smtClean="0">
              <a:solidFill>
                <a:srgbClr val="C00000"/>
              </a:solidFill>
              <a:latin typeface="Arno Pro Display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Arno Pro Display" pitchFamily="18" charset="0"/>
              </a:rPr>
              <a:t>связанные с работой библиотеки, </a:t>
            </a:r>
            <a:r>
              <a:rPr lang="en-US" sz="3200" b="1" dirty="0" smtClean="0">
                <a:solidFill>
                  <a:srgbClr val="C00000"/>
                </a:solidFill>
                <a:latin typeface="Arno Pro Display" pitchFamily="18" charset="0"/>
              </a:rPr>
              <a:t>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rno Pro Display" pitchFamily="18" charset="0"/>
              </a:rPr>
              <a:t>вы можете задать по адресу:</a:t>
            </a:r>
            <a:r>
              <a:rPr lang="ru-RU" sz="3200" b="1" dirty="0" smtClean="0">
                <a:solidFill>
                  <a:srgbClr val="C00000"/>
                </a:solidFill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е-</a:t>
            </a:r>
            <a:r>
              <a:rPr lang="en-US" sz="3200" b="1" dirty="0" smtClean="0">
                <a:solidFill>
                  <a:srgbClr val="0070C0"/>
                </a:solidFill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lang="ru-RU" sz="3200" b="1" dirty="0" smtClean="0">
                <a:solidFill>
                  <a:srgbClr val="0070C0"/>
                </a:solidFill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70C0"/>
                </a:solidFill>
                <a:latin typeface="Arno Pro Display" pitchFamily="18" charset="0"/>
                <a:ea typeface="Calibri" pitchFamily="34" charset="0"/>
                <a:cs typeface="Times New Roman" pitchFamily="18" charset="0"/>
              </a:rPr>
              <a:t>bibliotekakigt@mail.ru</a:t>
            </a:r>
            <a:endParaRPr lang="ru-RU" sz="3200" dirty="0" smtClean="0">
              <a:solidFill>
                <a:srgbClr val="0070C0"/>
              </a:solidFill>
              <a:latin typeface="Arno Pro Display" pitchFamily="18" charset="0"/>
            </a:endParaRPr>
          </a:p>
          <a:p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Рисунок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4414" y="0"/>
            <a:ext cx="951124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2786058"/>
            <a:ext cx="4929222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Arno Pro Display" pitchFamily="18" charset="0"/>
              </a:rPr>
              <a:t>День библиотеки</a:t>
            </a:r>
            <a:endParaRPr lang="ru-RU" sz="5400" dirty="0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2051" name="Picture 3" descr="C:\Documents and Settings\User\Рабочий стол\День библиотеки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1295" y="214290"/>
            <a:ext cx="3162705" cy="328614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42976" y="5786454"/>
            <a:ext cx="355097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Arno Pro Display" pitchFamily="18" charset="0"/>
              </a:rPr>
              <a:t>4 сентября 2020 года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579534375_37-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1"/>
            <a:ext cx="9715535" cy="72866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428604"/>
            <a:ext cx="550069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no Pro Display" pitchFamily="18" charset="0"/>
              </a:rPr>
              <a:t>Приветствуем читателей </a:t>
            </a:r>
            <a:r>
              <a:rPr lang="ru-RU" sz="3200" b="1" i="1" dirty="0" smtClean="0">
                <a:solidFill>
                  <a:srgbClr val="C00000"/>
                </a:solidFill>
                <a:latin typeface="Arno Pro Display" pitchFamily="18" charset="0"/>
              </a:rPr>
              <a:t>заочно</a:t>
            </a:r>
            <a:r>
              <a:rPr lang="ru-RU" sz="2800" b="1" dirty="0" smtClean="0">
                <a:solidFill>
                  <a:srgbClr val="C00000"/>
                </a:solidFill>
                <a:latin typeface="Arno Pro Display" pitchFamily="18" charset="0"/>
              </a:rPr>
              <a:t>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no Pro Display" pitchFamily="18" charset="0"/>
              </a:rPr>
              <a:t>Здоровье – это главное сейчас.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no Pro Display" pitchFamily="18" charset="0"/>
              </a:rPr>
              <a:t>Вас очень ждём, скучаем очень-очень!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no Pro Display" pitchFamily="18" charset="0"/>
              </a:rPr>
              <a:t>Надеемся на встречу в добрый час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C:\Documents and Settings\User\Рабочий стол\День библиотеки\IMG_0031.jpg"/>
          <p:cNvPicPr>
            <a:picLocks noChangeAspect="1" noChangeArrowheads="1"/>
          </p:cNvPicPr>
          <p:nvPr/>
        </p:nvPicPr>
        <p:blipFill>
          <a:blip r:embed="rId3" cstate="print"/>
          <a:srcRect l="18567" r="9225" b="38108"/>
          <a:stretch>
            <a:fillRect/>
          </a:stretch>
        </p:blipFill>
        <p:spPr bwMode="auto">
          <a:xfrm>
            <a:off x="5786446" y="0"/>
            <a:ext cx="3714744" cy="2122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User\Рабочий стол\День библиотеки\IMG_6544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r="5213" b="21011"/>
          <a:stretch>
            <a:fillRect/>
          </a:stretch>
        </p:blipFill>
        <p:spPr bwMode="auto">
          <a:xfrm>
            <a:off x="285720" y="3143248"/>
            <a:ext cx="6057942" cy="3365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579534375_37-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5" cy="72866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428604"/>
            <a:ext cx="5500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  <a:t>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396335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endParaRPr lang="ru-RU" sz="2400" b="1" dirty="0" smtClean="0">
              <a:solidFill>
                <a:srgbClr val="C00000"/>
              </a:solidFill>
              <a:latin typeface="Arno Pro Display" pitchFamily="18" charset="0"/>
              <a:ea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50" r="27163"/>
          <a:stretch/>
        </p:blipFill>
        <p:spPr>
          <a:xfrm>
            <a:off x="5786446" y="3571876"/>
            <a:ext cx="3823033" cy="37438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285728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no Pro Display" pitchFamily="18" charset="0"/>
                <a:ea typeface="Times New Roman" pitchFamily="18" charset="0"/>
              </a:rPr>
              <a:t>БИБЛИОТЕКА  КИЖТ  УрГУПС 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02646" y="785794"/>
            <a:ext cx="3541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no Pro Display" pitchFamily="18" charset="0"/>
                <a:ea typeface="Times New Roman" pitchFamily="18" charset="0"/>
              </a:rPr>
              <a:t>Год рождения - 1935 </a:t>
            </a:r>
            <a:endParaRPr lang="ru-RU" sz="3200" dirty="0"/>
          </a:p>
        </p:txBody>
      </p:sp>
      <p:pic>
        <p:nvPicPr>
          <p:cNvPr id="8193" name="Picture 1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928670"/>
            <a:ext cx="3816348" cy="2726377"/>
          </a:xfrm>
          <a:prstGeom prst="rect">
            <a:avLst/>
          </a:prstGeom>
          <a:noFill/>
        </p:spPr>
      </p:pic>
      <p:pic>
        <p:nvPicPr>
          <p:cNvPr id="8194" name="Picture 2" descr="C:\Documents and Settings\User\Рабочий стол\Рисунок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00000">
            <a:off x="775764" y="3906539"/>
            <a:ext cx="3549648" cy="2663498"/>
          </a:xfrm>
          <a:prstGeom prst="rect">
            <a:avLst/>
          </a:prstGeom>
          <a:noFill/>
        </p:spPr>
      </p:pic>
      <p:pic>
        <p:nvPicPr>
          <p:cNvPr id="8195" name="Picture 3" descr="C:\Documents and Settings\User\Рабочий стол\Рисунок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500174"/>
            <a:ext cx="3255963" cy="2030413"/>
          </a:xfrm>
          <a:prstGeom prst="rect">
            <a:avLst/>
          </a:prstGeom>
          <a:noFill/>
        </p:spPr>
      </p:pic>
      <p:pic>
        <p:nvPicPr>
          <p:cNvPr id="8196" name="Picture 4" descr="C:\Documents and Settings\User\Рабочий стол\Рисунок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928802"/>
            <a:ext cx="319190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579534375_37-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1"/>
            <a:ext cx="9715535" cy="72866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0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no Pro Display" pitchFamily="18" charset="0"/>
                <a:ea typeface="Times New Roman" pitchFamily="18" charset="0"/>
              </a:rPr>
              <a:t>БИБЛИОТЕКА  КИЖТ  УрГУПС </a:t>
            </a:r>
            <a:r>
              <a:rPr lang="ru-RU" sz="3200" b="1" dirty="0" smtClean="0">
                <a:solidFill>
                  <a:srgbClr val="C00000"/>
                </a:solidFill>
                <a:latin typeface="Arno Pro Display" pitchFamily="18" charset="0"/>
                <a:ea typeface="Times New Roman" pitchFamily="18" charset="0"/>
              </a:rPr>
              <a:t> - победитель</a:t>
            </a:r>
            <a:endParaRPr lang="ru-RU" sz="3200" dirty="0" smtClean="0">
              <a:latin typeface="Arno Pro Display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Arno Pro Display" pitchFamily="18" charset="0"/>
                <a:cs typeface="Times New Roman" pitchFamily="18" charset="0"/>
              </a:rPr>
              <a:t>смотра-конкурса «Лучшая </a:t>
            </a:r>
            <a:r>
              <a:rPr lang="ru-RU" sz="3200" b="1" dirty="0" smtClean="0">
                <a:solidFill>
                  <a:srgbClr val="C00000"/>
                </a:solidFill>
                <a:latin typeface="Arno Pro Display" pitchFamily="18" charset="0"/>
                <a:cs typeface="Times New Roman" pitchFamily="18" charset="0"/>
              </a:rPr>
              <a:t>библиотека» </a:t>
            </a:r>
            <a:br>
              <a:rPr lang="ru-RU" sz="3200" b="1" dirty="0" smtClean="0">
                <a:solidFill>
                  <a:srgbClr val="C00000"/>
                </a:solidFill>
                <a:latin typeface="Arno Pro Display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no Pro Display" pitchFamily="18" charset="0"/>
                <a:cs typeface="Times New Roman" pitchFamily="18" charset="0"/>
              </a:rPr>
              <a:t>среди структурных подразделений СПО</a:t>
            </a:r>
            <a:br>
              <a:rPr lang="ru-RU" sz="2800" b="1" dirty="0" smtClean="0">
                <a:solidFill>
                  <a:srgbClr val="C00000"/>
                </a:solidFill>
                <a:latin typeface="Arno Pro Display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no Pro Display" pitchFamily="18" charset="0"/>
                <a:cs typeface="Times New Roman" pitchFamily="18" charset="0"/>
              </a:rPr>
              <a:t> государственных университетов путей </a:t>
            </a:r>
            <a:r>
              <a:rPr lang="ru-RU" sz="2800" b="1" dirty="0" smtClean="0">
                <a:solidFill>
                  <a:srgbClr val="C00000"/>
                </a:solidFill>
                <a:latin typeface="Arno Pro Display" pitchFamily="18" charset="0"/>
                <a:cs typeface="Times New Roman" pitchFamily="18" charset="0"/>
              </a:rPr>
              <a:t>сообщения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no Pro Display" pitchFamily="18" charset="0"/>
            </a:endParaRPr>
          </a:p>
        </p:txBody>
      </p:sp>
      <p:pic>
        <p:nvPicPr>
          <p:cNvPr id="6" name="Picture 2" descr="C:\Documents and Settings\OShmakova\Рабочий стол\Библиотека.Документы\НАГРАДЫ\Диплом УрГУПС.jpg"/>
          <p:cNvPicPr>
            <a:picLocks noChangeAspect="1" noChangeArrowheads="1"/>
          </p:cNvPicPr>
          <p:nvPr/>
        </p:nvPicPr>
        <p:blipFill>
          <a:blip r:embed="rId3"/>
          <a:srcRect t="1373"/>
          <a:stretch>
            <a:fillRect/>
          </a:stretch>
        </p:blipFill>
        <p:spPr>
          <a:xfrm>
            <a:off x="2428860" y="2071678"/>
            <a:ext cx="3214710" cy="4585511"/>
          </a:xfrm>
          <a:prstGeom prst="rect">
            <a:avLst/>
          </a:prstGeom>
        </p:spPr>
      </p:pic>
      <p:pic>
        <p:nvPicPr>
          <p:cNvPr id="7" name="Picture 3" descr="C:\Documents and Settings\OShmakova\Рабочий стол\Библиотека.Документы\НАГРАДЫ\Диплом Лучшая библиоте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71678"/>
            <a:ext cx="3275018" cy="456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3500438"/>
            <a:ext cx="1553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no Pro Display" pitchFamily="18" charset="0"/>
                <a:cs typeface="Times New Roman" pitchFamily="18" charset="0"/>
              </a:rPr>
              <a:t>2017 г.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579534375_37-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1"/>
            <a:ext cx="9715535" cy="72866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0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no Pro Display" pitchFamily="18" charset="0"/>
                <a:ea typeface="Times New Roman" pitchFamily="18" charset="0"/>
              </a:rPr>
              <a:t>БИБЛИОТЕКАРИ  КИЖТ  </a:t>
            </a:r>
            <a:r>
              <a:rPr lang="ru-RU" sz="2400" b="1" dirty="0" smtClean="0">
                <a:solidFill>
                  <a:srgbClr val="C00000"/>
                </a:solidFill>
                <a:latin typeface="Arno Pro Display" pitchFamily="18" charset="0"/>
                <a:ea typeface="Times New Roman" pitchFamily="18" charset="0"/>
              </a:rPr>
              <a:t>УрГУПС </a:t>
            </a:r>
            <a:r>
              <a:rPr lang="ru-RU" sz="2400" b="1" dirty="0" smtClean="0">
                <a:solidFill>
                  <a:srgbClr val="C00000"/>
                </a:solidFill>
                <a:latin typeface="Arno Pro Display" pitchFamily="18" charset="0"/>
                <a:ea typeface="Times New Roman" pitchFamily="18" charset="0"/>
              </a:rPr>
              <a:t> -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no Pro Display" pitchFamily="18" charset="0"/>
                <a:ea typeface="Times New Roman" pitchFamily="18" charset="0"/>
              </a:rPr>
              <a:t> участники команды-победителя</a:t>
            </a:r>
            <a:endParaRPr lang="ru-RU" sz="2400" dirty="0" smtClean="0">
              <a:latin typeface="Arno Pro Display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no Pro Display" pitchFamily="18" charset="0"/>
                <a:cs typeface="Times New Roman" pitchFamily="18" charset="0"/>
              </a:rPr>
              <a:t>конкурса на соискание премии ОАО «РЖД»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 вклад в развитие образования и науки </a:t>
            </a:r>
            <a:b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области железнодорожного транспорта»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accent6">
                  <a:lumMod val="75000"/>
                </a:schemeClr>
              </a:solidFill>
              <a:latin typeface="Arno Pro Display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500438"/>
            <a:ext cx="1553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no Pro Display" pitchFamily="18" charset="0"/>
                <a:cs typeface="Times New Roman" pitchFamily="18" charset="0"/>
              </a:rPr>
              <a:t>2017 г.</a:t>
            </a:r>
            <a:endParaRPr lang="ru-RU" sz="4000" dirty="0"/>
          </a:p>
        </p:txBody>
      </p:sp>
      <p:pic>
        <p:nvPicPr>
          <p:cNvPr id="9" name="Содержимое 3" descr="C:\Users\OShmakova\Desktop\диск D\Мероприятия 2017 года\ПРЕМИЯ ОАО РЖД. ПОБЕДА!!!\Новая папка\Рисунок (30)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285992"/>
            <a:ext cx="30003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OShmakova\Desktop\диск D\Мероприятия 2017 года\ПРЕМИЯ ОАО РЖД. ПОБЕДА!!!\Новая папка\Рисунок (27).jpg"/>
          <p:cNvPicPr/>
          <p:nvPr/>
        </p:nvPicPr>
        <p:blipFill>
          <a:blip r:embed="rId4" cstate="print"/>
          <a:srcRect r="5037" b="3101"/>
          <a:stretch>
            <a:fillRect/>
          </a:stretch>
        </p:blipFill>
        <p:spPr bwMode="auto">
          <a:xfrm>
            <a:off x="6518464" y="2285992"/>
            <a:ext cx="283988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579534375_37-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5" cy="72866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428604"/>
            <a:ext cx="5500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  <a:t>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396335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</a:pPr>
            <a:endParaRPr lang="ru-RU" sz="2400" b="1" dirty="0" smtClean="0">
              <a:solidFill>
                <a:srgbClr val="C00000"/>
              </a:solidFill>
              <a:latin typeface="Arno Pro Display" pitchFamily="18" charset="0"/>
              <a:ea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285728"/>
            <a:ext cx="5572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no Pro Display" pitchFamily="18" charset="0"/>
                <a:ea typeface="Times New Roman" pitchFamily="18" charset="0"/>
              </a:rPr>
              <a:t>Книжный фонд  - 77 180 экземпляров </a:t>
            </a:r>
            <a:endParaRPr lang="ru-RU" sz="2800" dirty="0"/>
          </a:p>
        </p:txBody>
      </p:sp>
      <p:pic>
        <p:nvPicPr>
          <p:cNvPr id="23554" name="Picture 2" descr="D:\Мероприятие- Спортивным традициям верны\Мероприятия(фото)\70лет библиотеки\выставка Ретро и юношеская\DSC01979.JPG"/>
          <p:cNvPicPr>
            <a:picLocks noChangeAspect="1" noChangeArrowheads="1"/>
          </p:cNvPicPr>
          <p:nvPr/>
        </p:nvPicPr>
        <p:blipFill>
          <a:blip r:embed="rId3" cstate="print"/>
          <a:srcRect l="43454" t="28969" r="33461" b="7661"/>
          <a:stretch>
            <a:fillRect/>
          </a:stretch>
        </p:blipFill>
        <p:spPr bwMode="auto">
          <a:xfrm>
            <a:off x="214282" y="214290"/>
            <a:ext cx="3104997" cy="5214974"/>
          </a:xfrm>
          <a:prstGeom prst="rect">
            <a:avLst/>
          </a:prstGeom>
          <a:noFill/>
        </p:spPr>
      </p:pic>
      <p:pic>
        <p:nvPicPr>
          <p:cNvPr id="23555" name="Picture 3" descr="D:\Мероприятие- Спортивным традициям верны\Мероприятия(фото)\70лет библиотеки\выставка Ретро и юношеская\DSC01979.JPG"/>
          <p:cNvPicPr>
            <a:picLocks noChangeAspect="1" noChangeArrowheads="1"/>
          </p:cNvPicPr>
          <p:nvPr/>
        </p:nvPicPr>
        <p:blipFill>
          <a:blip r:embed="rId4" cstate="print"/>
          <a:srcRect l="8148" r="63336" b="34160"/>
          <a:stretch>
            <a:fillRect/>
          </a:stretch>
        </p:blipFill>
        <p:spPr bwMode="auto">
          <a:xfrm>
            <a:off x="2214546" y="2786058"/>
            <a:ext cx="3111573" cy="4310470"/>
          </a:xfrm>
          <a:prstGeom prst="rect">
            <a:avLst/>
          </a:prstGeom>
          <a:noFill/>
        </p:spPr>
      </p:pic>
      <p:pic>
        <p:nvPicPr>
          <p:cNvPr id="12" name="Picture 3" descr="C:\Documents and Settings\OShmakova\Рабочий стол\Крайние фотки\Выставка Год литературы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1961" t="17833" r="3922"/>
          <a:stretch>
            <a:fillRect/>
          </a:stretch>
        </p:blipFill>
        <p:spPr bwMode="auto">
          <a:xfrm>
            <a:off x="5786446" y="2786058"/>
            <a:ext cx="3670698" cy="427279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714744" y="928670"/>
            <a:ext cx="6000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no Pro Display" pitchFamily="18" charset="0"/>
                <a:ea typeface="Times New Roman" pitchFamily="18" charset="0"/>
              </a:rPr>
              <a:t>Гордость библиотеки –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no Pro Display" pitchFamily="18" charset="0"/>
                <a:ea typeface="Times New Roman" pitchFamily="18" charset="0"/>
              </a:rPr>
              <a:t>                     </a:t>
            </a:r>
            <a:r>
              <a:rPr lang="ru-RU" sz="2400" b="1" dirty="0" smtClean="0">
                <a:solidFill>
                  <a:srgbClr val="C00000"/>
                </a:solidFill>
                <a:latin typeface="Arno Pro Display" pitchFamily="18" charset="0"/>
              </a:rPr>
              <a:t> Коллекция альбомов по </a:t>
            </a:r>
            <a:r>
              <a:rPr lang="ru-RU" sz="2400" b="1" dirty="0" smtClean="0">
                <a:solidFill>
                  <a:srgbClr val="C00000"/>
                </a:solidFill>
                <a:latin typeface="Arno Pro Display" pitchFamily="18" charset="0"/>
              </a:rPr>
              <a:t>искусству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no Pro Display" pitchFamily="18" charset="0"/>
                <a:ea typeface="Times New Roman" pitchFamily="18" charset="0"/>
              </a:rPr>
              <a:t>100-томная «Пушкинская библиотека»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no Pro Display" pitchFamily="18" charset="0"/>
              </a:rPr>
              <a:t>                     Собрание краеведческой литературы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F974AD-C29D-4AEF-A51E-92C04F305277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12646" y="1071546"/>
            <a:ext cx="9256646" cy="5786454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0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37A4"/>
                </a:solidFill>
                <a:latin typeface="Arno Pro Display" pitchFamily="18" charset="0"/>
                <a:cs typeface="Tahoma" pitchFamily="34" charset="0"/>
              </a:rPr>
              <a:t>                                            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Arno Pro Display" pitchFamily="18" charset="0"/>
                <a:cs typeface="Tahoma" pitchFamily="34" charset="0"/>
              </a:rPr>
              <a:t>Дорогие Читатели! </a:t>
            </a:r>
          </a:p>
          <a:p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Arno Pro Display" pitchFamily="18" charset="0"/>
                <a:cs typeface="Tahoma" pitchFamily="34" charset="0"/>
              </a:rPr>
              <a:t>                  Заходите  на нашу страничку !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6000760" cy="200023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altLang="ru-RU" sz="3100" b="1" dirty="0" smtClean="0">
                <a:solidFill>
                  <a:srgbClr val="0037A4"/>
                </a:solidFill>
                <a:latin typeface="Arno Pro Display" pitchFamily="18" charset="0"/>
                <a:cs typeface="Tahoma" pitchFamily="34" charset="0"/>
              </a:rPr>
              <a:t/>
            </a:r>
            <a:br>
              <a:rPr lang="ru-RU" altLang="ru-RU" sz="3100" b="1" dirty="0" smtClean="0">
                <a:solidFill>
                  <a:srgbClr val="0037A4"/>
                </a:solidFill>
                <a:latin typeface="Arno Pro Display" pitchFamily="18" charset="0"/>
                <a:cs typeface="Tahoma" pitchFamily="34" charset="0"/>
              </a:rPr>
            </a:br>
            <a:r>
              <a:rPr lang="ru-RU" altLang="ru-RU" sz="3100" b="1" dirty="0" smtClean="0">
                <a:solidFill>
                  <a:srgbClr val="0037A4"/>
                </a:solidFill>
                <a:latin typeface="Arno Pro Display" pitchFamily="18" charset="0"/>
                <a:cs typeface="Tahoma" pitchFamily="34" charset="0"/>
              </a:rPr>
              <a:t/>
            </a:r>
            <a:br>
              <a:rPr lang="ru-RU" altLang="ru-RU" sz="3100" b="1" dirty="0" smtClean="0">
                <a:solidFill>
                  <a:srgbClr val="0037A4"/>
                </a:solidFill>
                <a:latin typeface="Arno Pro Display" pitchFamily="18" charset="0"/>
                <a:cs typeface="Tahoma" pitchFamily="34" charset="0"/>
              </a:rPr>
            </a:br>
            <a:r>
              <a:rPr lang="ru-RU" altLang="ru-RU" sz="3100" b="1" dirty="0" smtClean="0">
                <a:solidFill>
                  <a:srgbClr val="0037A4"/>
                </a:solidFill>
                <a:latin typeface="Arno Pro Display" pitchFamily="18" charset="0"/>
                <a:cs typeface="Tahoma" pitchFamily="34" charset="0"/>
              </a:rPr>
              <a:t/>
            </a:r>
            <a:br>
              <a:rPr lang="ru-RU" altLang="ru-RU" sz="3100" b="1" dirty="0" smtClean="0">
                <a:solidFill>
                  <a:srgbClr val="0037A4"/>
                </a:solidFill>
                <a:latin typeface="Arno Pro Display" pitchFamily="18" charset="0"/>
                <a:cs typeface="Tahoma" pitchFamily="34" charset="0"/>
              </a:rPr>
            </a:br>
            <a:r>
              <a:rPr lang="ru-RU" altLang="ru-RU" sz="3100" b="1" dirty="0" smtClean="0">
                <a:solidFill>
                  <a:schemeClr val="accent6">
                    <a:lumMod val="75000"/>
                  </a:schemeClr>
                </a:solidFill>
                <a:latin typeface="Arno Pro Display" pitchFamily="18" charset="0"/>
                <a:cs typeface="Tahoma" pitchFamily="34" charset="0"/>
              </a:rPr>
              <a:t>Имея логины и пароли, </a:t>
            </a:r>
            <a:br>
              <a:rPr lang="ru-RU" altLang="ru-RU" sz="3100" b="1" dirty="0" smtClean="0">
                <a:solidFill>
                  <a:schemeClr val="accent6">
                    <a:lumMod val="75000"/>
                  </a:schemeClr>
                </a:solidFill>
                <a:latin typeface="Arno Pro Display" pitchFamily="18" charset="0"/>
                <a:cs typeface="Tahoma" pitchFamily="34" charset="0"/>
              </a:rPr>
            </a:br>
            <a:r>
              <a:rPr lang="ru-RU" altLang="ru-RU" sz="3100" b="1" dirty="0" smtClean="0">
                <a:solidFill>
                  <a:schemeClr val="accent6">
                    <a:lumMod val="75000"/>
                  </a:schemeClr>
                </a:solidFill>
                <a:latin typeface="Arno Pro Display" pitchFamily="18" charset="0"/>
                <a:cs typeface="Tahoma" pitchFamily="34" charset="0"/>
              </a:rPr>
              <a:t>вы получаете доступ</a:t>
            </a:r>
            <a:br>
              <a:rPr lang="ru-RU" altLang="ru-RU" sz="3100" b="1" dirty="0" smtClean="0">
                <a:solidFill>
                  <a:schemeClr val="accent6">
                    <a:lumMod val="75000"/>
                  </a:schemeClr>
                </a:solidFill>
                <a:latin typeface="Arno Pro Display" pitchFamily="18" charset="0"/>
                <a:cs typeface="Tahoma" pitchFamily="34" charset="0"/>
              </a:rPr>
            </a:br>
            <a:r>
              <a:rPr lang="ru-RU" altLang="ru-RU" sz="3100" b="1" dirty="0" smtClean="0">
                <a:solidFill>
                  <a:schemeClr val="accent6">
                    <a:lumMod val="75000"/>
                  </a:schemeClr>
                </a:solidFill>
                <a:latin typeface="Arno Pro Display" pitchFamily="18" charset="0"/>
                <a:cs typeface="Tahoma" pitchFamily="34" charset="0"/>
              </a:rPr>
              <a:t>к нескольким ЭБС                                               (Электронным Библиотечным Системам)</a:t>
            </a:r>
            <a:br>
              <a:rPr lang="ru-RU" altLang="ru-RU" sz="3100" b="1" dirty="0" smtClean="0">
                <a:solidFill>
                  <a:schemeClr val="accent6">
                    <a:lumMod val="75000"/>
                  </a:schemeClr>
                </a:solidFill>
                <a:latin typeface="Arno Pro Display" pitchFamily="18" charset="0"/>
                <a:cs typeface="Tahoma" pitchFamily="34" charset="0"/>
              </a:rPr>
            </a:br>
            <a:r>
              <a:rPr lang="ru-RU" altLang="ru-RU" sz="3100" b="1" dirty="0" smtClean="0">
                <a:solidFill>
                  <a:schemeClr val="accent6">
                    <a:lumMod val="75000"/>
                  </a:schemeClr>
                </a:solidFill>
                <a:latin typeface="Arno Pro Display" pitchFamily="18" charset="0"/>
                <a:cs typeface="Tahoma" pitchFamily="34" charset="0"/>
              </a:rPr>
              <a:t>    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/>
            </a:r>
            <a:b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3" descr="C:\Documents and Settings\User\Рабочий стол\SZMtIFzfjqo.jpg"/>
          <p:cNvPicPr>
            <a:picLocks noChangeAspect="1" noChangeArrowheads="1"/>
          </p:cNvPicPr>
          <p:nvPr/>
        </p:nvPicPr>
        <p:blipFill>
          <a:blip r:embed="rId2" cstate="print"/>
          <a:srcRect t="8523" b="17266"/>
          <a:stretch>
            <a:fillRect/>
          </a:stretch>
        </p:blipFill>
        <p:spPr bwMode="auto">
          <a:xfrm>
            <a:off x="214282" y="285728"/>
            <a:ext cx="2786082" cy="1654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2500306"/>
            <a:ext cx="2500330" cy="34163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Arno Pro Display" pitchFamily="18" charset="0"/>
                <a:cs typeface="Tahoma" pitchFamily="34" charset="0"/>
              </a:rPr>
              <a:t>•Лань </a:t>
            </a:r>
          </a:p>
          <a:p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Arno Pro Display" pitchFamily="18" charset="0"/>
                <a:cs typeface="Tahoma" pitchFamily="34" charset="0"/>
              </a:rPr>
              <a:t>•ИНФРА-М </a:t>
            </a:r>
          </a:p>
          <a:p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Arno Pro Display" pitchFamily="18" charset="0"/>
                <a:cs typeface="Tahoma" pitchFamily="34" charset="0"/>
              </a:rPr>
              <a:t>•УМЦ  ЖДТ </a:t>
            </a:r>
          </a:p>
          <a:p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Arno Pro Display" pitchFamily="18" charset="0"/>
                <a:cs typeface="Tahoma" pitchFamily="34" charset="0"/>
              </a:rPr>
              <a:t>•ЮРАЙТ </a:t>
            </a:r>
          </a:p>
          <a:p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Arno Pro Display" pitchFamily="18" charset="0"/>
                <a:cs typeface="Tahoma" pitchFamily="34" charset="0"/>
              </a:rPr>
              <a:t>•РУНЭБ  </a:t>
            </a:r>
          </a:p>
          <a:p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Arno Pro Display" pitchFamily="18" charset="0"/>
                <a:cs typeface="Tahoma" pitchFamily="34" charset="0"/>
              </a:rPr>
              <a:t>•</a:t>
            </a:r>
            <a:r>
              <a:rPr lang="en-US" altLang="ru-RU" sz="3600" b="1" dirty="0" smtClean="0">
                <a:solidFill>
                  <a:schemeClr val="accent6">
                    <a:lumMod val="75000"/>
                  </a:schemeClr>
                </a:solidFill>
                <a:latin typeface="Arno Pro Display" pitchFamily="18" charset="0"/>
                <a:cs typeface="Tahoma" pitchFamily="34" charset="0"/>
              </a:rPr>
              <a:t>IPR-books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no Pro Display" pitchFamily="18" charset="0"/>
            </a:endParaRPr>
          </a:p>
        </p:txBody>
      </p:sp>
      <p:pic>
        <p:nvPicPr>
          <p:cNvPr id="8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21209" y="2214554"/>
            <a:ext cx="6322791" cy="3786214"/>
          </a:xfrm>
        </p:spPr>
      </p:pic>
      <p:pic>
        <p:nvPicPr>
          <p:cNvPr id="9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357694"/>
            <a:ext cx="2597221" cy="184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1472" y="6215082"/>
            <a:ext cx="857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cs typeface="Times New Roman" pitchFamily="18" charset="0"/>
                <a:hlinkClick r:id="rId5"/>
              </a:rPr>
              <a:t>http://</a:t>
            </a:r>
            <a:r>
              <a:rPr lang="en-US" sz="2400" b="1" u="sng" dirty="0" err="1" smtClean="0">
                <a:solidFill>
                  <a:srgbClr val="002060"/>
                </a:solidFill>
                <a:cs typeface="Times New Roman" pitchFamily="18" charset="0"/>
                <a:hlinkClick r:id="rId5"/>
              </a:rPr>
              <a:t>kirt</a:t>
            </a:r>
            <a:r>
              <a:rPr lang="ru-RU" sz="2400" b="1" u="sng" dirty="0" smtClean="0">
                <a:solidFill>
                  <a:srgbClr val="002060"/>
                </a:solidFill>
                <a:cs typeface="Times New Roman" pitchFamily="18" charset="0"/>
                <a:hlinkClick r:id="rId5"/>
              </a:rPr>
              <a:t>.</a:t>
            </a:r>
            <a:r>
              <a:rPr lang="ru-RU" sz="2400" b="1" u="sng" dirty="0" err="1" smtClean="0">
                <a:solidFill>
                  <a:srgbClr val="002060"/>
                </a:solidFill>
                <a:cs typeface="Times New Roman" pitchFamily="18" charset="0"/>
                <a:hlinkClick r:id="rId5"/>
              </a:rPr>
              <a:t>usurt.ru</a:t>
            </a:r>
            <a:r>
              <a:rPr lang="ru-RU" sz="2400" b="1" u="sng" dirty="0" smtClean="0">
                <a:solidFill>
                  <a:srgbClr val="002060"/>
                </a:solidFill>
                <a:cs typeface="Times New Roman" pitchFamily="18" charset="0"/>
                <a:hlinkClick r:id="rId5"/>
              </a:rPr>
              <a:t>/</a:t>
            </a:r>
            <a:r>
              <a:rPr lang="ru-RU" sz="2400" b="1" u="sng" dirty="0" smtClean="0">
                <a:solidFill>
                  <a:srgbClr val="002060"/>
                </a:solidFill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Arno Pro Display" pitchFamily="18" charset="0"/>
                <a:cs typeface="Times New Roman" pitchFamily="18" charset="0"/>
              </a:rPr>
              <a:t>Библиотека. Информационные ресурсы </a:t>
            </a:r>
            <a:endParaRPr lang="ru-RU" sz="2400" b="1" dirty="0">
              <a:solidFill>
                <a:srgbClr val="C00000"/>
              </a:solidFill>
              <a:latin typeface="Arno Pro Displa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9DDD90-C459-4A5B-BEE5-88B93584A01A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0175" y="476250"/>
          <a:ext cx="9012238" cy="5976938"/>
        </p:xfrm>
        <a:graphic>
          <a:graphicData uri="http://schemas.openxmlformats.org/presentationml/2006/ole">
            <p:oleObj spid="_x0000_s5122" name="Документ" r:id="rId3" imgW="10528405" imgH="675721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319</Words>
  <PresentationFormat>Экран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Документ</vt:lpstr>
      <vt:lpstr>День библиотеки</vt:lpstr>
      <vt:lpstr>Слайд 2</vt:lpstr>
      <vt:lpstr>Слайд 3</vt:lpstr>
      <vt:lpstr>Слайд 4</vt:lpstr>
      <vt:lpstr>Слайд 5</vt:lpstr>
      <vt:lpstr>Слайд 6</vt:lpstr>
      <vt:lpstr>Слайд 7</vt:lpstr>
      <vt:lpstr>   Имея логины и пароли,  вы получаете доступ к нескольким ЭБС                                               (Электронным Библиотечным Системам)      </vt:lpstr>
      <vt:lpstr>Слайд 9</vt:lpstr>
      <vt:lpstr>Слайд 10</vt:lpstr>
      <vt:lpstr>Новые учебники для первокурсников</vt:lpstr>
      <vt:lpstr>                                 Регистрация  в ЭБС «ЮРАЙТ»   В правом верхнем углу экрана нажмите    Открывается экран регистрационной формы, на котором необходимо выбрать тип учётной записи                                               Студент  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58</cp:revision>
  <dcterms:modified xsi:type="dcterms:W3CDTF">2020-09-04T03:29:15Z</dcterms:modified>
</cp:coreProperties>
</file>